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9"/>
  </p:notesMasterIdLst>
  <p:sldIdLst>
    <p:sldId id="256" r:id="rId3"/>
    <p:sldId id="317" r:id="rId4"/>
    <p:sldId id="318" r:id="rId5"/>
    <p:sldId id="319" r:id="rId6"/>
    <p:sldId id="320" r:id="rId7"/>
    <p:sldId id="32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317"/>
            <p14:sldId id="318"/>
            <p14:sldId id="319"/>
            <p14:sldId id="320"/>
            <p14:sldId id="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3556" autoAdjust="0"/>
  </p:normalViewPr>
  <p:slideViewPr>
    <p:cSldViewPr snapToGrid="0">
      <p:cViewPr varScale="1">
        <p:scale>
          <a:sx n="66" d="100"/>
          <a:sy n="66" d="100"/>
        </p:scale>
        <p:origin x="7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pPr/>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pPr/>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2</a:t>
            </a:fld>
            <a:endParaRPr lang="en-US"/>
          </a:p>
        </p:txBody>
      </p:sp>
    </p:spTree>
    <p:extLst>
      <p:ext uri="{BB962C8B-B14F-4D97-AF65-F5344CB8AC3E}">
        <p14:creationId xmlns:p14="http://schemas.microsoft.com/office/powerpoint/2010/main" val="265222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3</a:t>
            </a:fld>
            <a:endParaRPr lang="en-US"/>
          </a:p>
        </p:txBody>
      </p:sp>
    </p:spTree>
    <p:extLst>
      <p:ext uri="{BB962C8B-B14F-4D97-AF65-F5344CB8AC3E}">
        <p14:creationId xmlns:p14="http://schemas.microsoft.com/office/powerpoint/2010/main" val="228526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4</a:t>
            </a:fld>
            <a:endParaRPr lang="en-US"/>
          </a:p>
        </p:txBody>
      </p:sp>
    </p:spTree>
    <p:extLst>
      <p:ext uri="{BB962C8B-B14F-4D97-AF65-F5344CB8AC3E}">
        <p14:creationId xmlns:p14="http://schemas.microsoft.com/office/powerpoint/2010/main" val="224589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5</a:t>
            </a:fld>
            <a:endParaRPr lang="en-US"/>
          </a:p>
        </p:txBody>
      </p:sp>
    </p:spTree>
    <p:extLst>
      <p:ext uri="{BB962C8B-B14F-4D97-AF65-F5344CB8AC3E}">
        <p14:creationId xmlns:p14="http://schemas.microsoft.com/office/powerpoint/2010/main" val="59717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61EA0F-A667-4B49-8422-0062BC55E249}" type="slidenum">
              <a:rPr lang="en-US" smtClean="0"/>
              <a:pPr/>
              <a:t>6</a:t>
            </a:fld>
            <a:endParaRPr lang="en-US"/>
          </a:p>
        </p:txBody>
      </p:sp>
    </p:spTree>
    <p:extLst>
      <p:ext uri="{BB962C8B-B14F-4D97-AF65-F5344CB8AC3E}">
        <p14:creationId xmlns:p14="http://schemas.microsoft.com/office/powerpoint/2010/main" val="315284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48664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10095346" y="0"/>
            <a:ext cx="209665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1" y="2402238"/>
            <a:ext cx="4508715" cy="2187227"/>
          </a:xfrm>
        </p:spPr>
        <p:txBody>
          <a:bodyPr anchor="ctr">
            <a:noAutofit/>
          </a:bodyPr>
          <a:lstStyle>
            <a:lvl1pPr algn="l">
              <a:defRPr sz="4800">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
        <p:nvSpPr>
          <p:cNvPr id="8" name="Rectangle 7"/>
          <p:cNvSpPr/>
          <p:nvPr userDrawn="1"/>
        </p:nvSpPr>
        <p:spPr>
          <a:xfrm>
            <a:off x="-878237" y="1708258"/>
            <a:ext cx="6535119" cy="3575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
        <p:nvSpPr>
          <p:cNvPr id="9" name="Rectangle 8"/>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
        <p:nvSpPr>
          <p:cNvPr id="11" name="Rectangle 10"/>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a:p>
        </p:txBody>
      </p:sp>
      <p:sp>
        <p:nvSpPr>
          <p:cNvPr id="7" name="Rectangle 6"/>
          <p:cNvSpPr/>
          <p:nvPr userDrawn="1"/>
        </p:nvSpPr>
        <p:spPr>
          <a:xfrm>
            <a:off x="0" y="0"/>
            <a:ext cx="12192000" cy="13328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8/9/2017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037" y="471055"/>
            <a:ext cx="3345873" cy="3894424"/>
          </a:xfrm>
        </p:spPr>
        <p:txBody>
          <a:bodyPr>
            <a:normAutofit/>
          </a:bodyPr>
          <a:lstStyle/>
          <a:p>
            <a:r>
              <a:rPr lang="en-US" sz="4000" b="1" dirty="0" smtClean="0"/>
              <a:t>EUROPEAN DIGITAL PORTFOLIO </a:t>
            </a:r>
            <a:br>
              <a:rPr lang="en-US" sz="4000" b="1" dirty="0" smtClean="0"/>
            </a:br>
            <a:r>
              <a:rPr lang="en-US" sz="4000" b="1" dirty="0" smtClean="0"/>
              <a:t>FOR UNIVERSITY STUDENTS</a:t>
            </a:r>
            <a:endParaRPr lang="en-US" sz="1200" b="1" dirty="0"/>
          </a:p>
        </p:txBody>
      </p:sp>
      <p:sp>
        <p:nvSpPr>
          <p:cNvPr id="3" name="Subtitle 2"/>
          <p:cNvSpPr>
            <a:spLocks noGrp="1"/>
          </p:cNvSpPr>
          <p:nvPr>
            <p:ph type="subTitle" idx="1"/>
          </p:nvPr>
        </p:nvSpPr>
        <p:spPr>
          <a:xfrm>
            <a:off x="3631720" y="5110609"/>
            <a:ext cx="8134709" cy="1137793"/>
          </a:xfrm>
        </p:spPr>
        <p:txBody>
          <a:bodyPr>
            <a:normAutofit fontScale="77500" lnSpcReduction="20000"/>
          </a:bodyPr>
          <a:lstStyle/>
          <a:p>
            <a:r>
              <a:rPr lang="en-US" sz="3300" b="1" dirty="0" smtClean="0"/>
              <a:t>European Digital Portfolio for University Students</a:t>
            </a:r>
          </a:p>
          <a:p>
            <a:r>
              <a:rPr lang="en-US" i="1" dirty="0" smtClean="0"/>
              <a:t>“The e-Portfolio for all University Students in Europe”</a:t>
            </a: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958" y="0"/>
            <a:ext cx="8635042" cy="48648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728" y="4448606"/>
            <a:ext cx="2034396" cy="2034396"/>
          </a:xfrm>
          <a:prstGeom prst="rect">
            <a:avLst/>
          </a:prstGeom>
        </p:spPr>
      </p:pic>
      <p:sp>
        <p:nvSpPr>
          <p:cNvPr id="6" name="TextBox 5"/>
          <p:cNvSpPr txBox="1"/>
          <p:nvPr/>
        </p:nvSpPr>
        <p:spPr>
          <a:xfrm>
            <a:off x="3467819" y="6443930"/>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277325" y="1543050"/>
            <a:ext cx="11568739" cy="5194817"/>
          </a:xfrm>
        </p:spPr>
        <p:txBody>
          <a:bodyPr>
            <a:normAutofit fontScale="62500" lnSpcReduction="20000"/>
          </a:bodyPr>
          <a:lstStyle/>
          <a:p>
            <a:pPr>
              <a:lnSpc>
                <a:spcPct val="120000"/>
              </a:lnSpc>
            </a:pPr>
            <a:r>
              <a:rPr lang="en-US" sz="3200" dirty="0">
                <a:solidFill>
                  <a:schemeClr val="tx1"/>
                </a:solidFill>
              </a:rPr>
              <a:t>Available features, brief explanation of what is in each page</a:t>
            </a:r>
            <a:r>
              <a:rPr lang="en-US" sz="3200" dirty="0" smtClean="0">
                <a:solidFill>
                  <a:schemeClr val="tx1"/>
                </a:solidFill>
              </a:rPr>
              <a:t>.</a:t>
            </a:r>
          </a:p>
          <a:p>
            <a:pPr>
              <a:lnSpc>
                <a:spcPct val="120000"/>
              </a:lnSpc>
            </a:pPr>
            <a:endParaRPr lang="en-US" sz="3200" dirty="0" smtClean="0">
              <a:solidFill>
                <a:schemeClr val="tx1"/>
              </a:solidFill>
            </a:endParaRPr>
          </a:p>
          <a:p>
            <a:pPr>
              <a:lnSpc>
                <a:spcPct val="120000"/>
              </a:lnSpc>
            </a:pPr>
            <a:endParaRPr lang="en-US" sz="3200" dirty="0">
              <a:solidFill>
                <a:schemeClr val="tx1"/>
              </a:solidFill>
            </a:endParaRPr>
          </a:p>
          <a:p>
            <a:pPr>
              <a:lnSpc>
                <a:spcPct val="120000"/>
              </a:lnSpc>
            </a:pPr>
            <a:r>
              <a:rPr lang="en-US" sz="3200" dirty="0">
                <a:solidFill>
                  <a:schemeClr val="tx1"/>
                </a:solidFill>
              </a:rPr>
              <a:t>Five main categories:</a:t>
            </a:r>
          </a:p>
          <a:p>
            <a:pPr marL="514350" lvl="0" indent="-514350">
              <a:lnSpc>
                <a:spcPct val="120000"/>
              </a:lnSpc>
              <a:buFont typeface="+mj-lt"/>
              <a:buAutoNum type="arabicPeriod"/>
            </a:pPr>
            <a:r>
              <a:rPr lang="en-US" sz="3200" dirty="0">
                <a:solidFill>
                  <a:schemeClr val="tx1"/>
                </a:solidFill>
              </a:rPr>
              <a:t>Portfolio Home </a:t>
            </a:r>
            <a:endParaRPr lang="en-US" sz="3200" dirty="0" smtClean="0">
              <a:solidFill>
                <a:schemeClr val="tx1"/>
              </a:solidFill>
            </a:endParaRPr>
          </a:p>
          <a:p>
            <a:pPr marL="514350" lvl="0" indent="-514350">
              <a:lnSpc>
                <a:spcPct val="120000"/>
              </a:lnSpc>
              <a:buFont typeface="+mj-lt"/>
              <a:buAutoNum type="arabicPeriod"/>
            </a:pPr>
            <a:r>
              <a:rPr lang="en-US" sz="3200" dirty="0" smtClean="0">
                <a:solidFill>
                  <a:schemeClr val="tx1"/>
                </a:solidFill>
              </a:rPr>
              <a:t>Portfolio </a:t>
            </a:r>
            <a:r>
              <a:rPr lang="en-US" sz="3200" dirty="0">
                <a:solidFill>
                  <a:schemeClr val="tx1"/>
                </a:solidFill>
              </a:rPr>
              <a:t>Folders/Categories </a:t>
            </a:r>
            <a:endParaRPr lang="en-US" sz="3200" dirty="0" smtClean="0">
              <a:solidFill>
                <a:schemeClr val="tx1"/>
              </a:solidFill>
            </a:endParaRPr>
          </a:p>
          <a:p>
            <a:pPr marL="514350" lvl="0" indent="-514350">
              <a:lnSpc>
                <a:spcPct val="120000"/>
              </a:lnSpc>
              <a:buFont typeface="+mj-lt"/>
              <a:buAutoNum type="arabicPeriod"/>
            </a:pPr>
            <a:r>
              <a:rPr lang="en-US" sz="3200" dirty="0" smtClean="0">
                <a:solidFill>
                  <a:schemeClr val="tx1"/>
                </a:solidFill>
              </a:rPr>
              <a:t>Portfolio information</a:t>
            </a:r>
          </a:p>
          <a:p>
            <a:pPr marL="514350" lvl="0" indent="-514350">
              <a:lnSpc>
                <a:spcPct val="120000"/>
              </a:lnSpc>
              <a:buFont typeface="+mj-lt"/>
              <a:buAutoNum type="arabicPeriod"/>
            </a:pPr>
            <a:r>
              <a:rPr lang="en-US" sz="3200" dirty="0" smtClean="0">
                <a:solidFill>
                  <a:schemeClr val="tx1"/>
                </a:solidFill>
              </a:rPr>
              <a:t>Account Settings</a:t>
            </a:r>
          </a:p>
          <a:p>
            <a:pPr marL="514350" lvl="0" indent="-514350">
              <a:lnSpc>
                <a:spcPct val="120000"/>
              </a:lnSpc>
              <a:buFont typeface="+mj-lt"/>
              <a:buAutoNum type="arabicPeriod"/>
            </a:pPr>
            <a:r>
              <a:rPr lang="en-US" sz="3200" dirty="0" smtClean="0">
                <a:solidFill>
                  <a:schemeClr val="tx1"/>
                </a:solidFill>
              </a:rPr>
              <a:t>Logout</a:t>
            </a:r>
            <a:endParaRPr lang="en-US" sz="3200" dirty="0">
              <a:solidFill>
                <a:schemeClr val="tx1"/>
              </a:solidFill>
            </a:endParaRPr>
          </a:p>
          <a:p>
            <a:endParaRPr lang="en-US" dirty="0">
              <a:solidFill>
                <a:schemeClr val="tx1"/>
              </a:solidFill>
            </a:endParaRPr>
          </a:p>
        </p:txBody>
      </p:sp>
      <p:sp>
        <p:nvSpPr>
          <p:cNvPr id="6" name="TextBox 5"/>
          <p:cNvSpPr txBox="1"/>
          <p:nvPr/>
        </p:nvSpPr>
        <p:spPr>
          <a:xfrm>
            <a:off x="766872" y="293361"/>
            <a:ext cx="1028456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B3. </a:t>
            </a:r>
            <a:r>
              <a:rPr lang="en-US" sz="4000" b="1" dirty="0" smtClean="0">
                <a:solidFill>
                  <a:schemeClr val="bg1"/>
                </a:solidFill>
                <a:effectLst>
                  <a:outerShdw blurRad="38100" dist="38100" dir="2700000" algn="tl">
                    <a:srgbClr val="000000">
                      <a:alpha val="43137"/>
                    </a:srgbClr>
                  </a:outerShdw>
                </a:effectLst>
              </a:rPr>
              <a:t>Navigation</a:t>
            </a:r>
            <a:endParaRPr lang="en-US" sz="4000" b="1" dirty="0">
              <a:solidFill>
                <a:schemeClr val="bg1"/>
              </a:solidFill>
              <a:effectLst>
                <a:outerShdw blurRad="38100" dist="38100" dir="2700000" algn="tl">
                  <a:srgbClr val="000000">
                    <a:alpha val="43137"/>
                  </a:srgbClr>
                </a:outerShdw>
              </a:effectLst>
            </a:endParaRPr>
          </a:p>
        </p:txBody>
      </p:sp>
      <p:pic>
        <p:nvPicPr>
          <p:cNvPr id="11" name="Picture 10" descr="Navigation"/>
          <p:cNvPicPr/>
          <p:nvPr/>
        </p:nvPicPr>
        <p:blipFill>
          <a:blip r:embed="rId5">
            <a:extLst>
              <a:ext uri="{28A0092B-C50C-407E-A947-70E740481C1C}">
                <a14:useLocalDpi xmlns:a14="http://schemas.microsoft.com/office/drawing/2010/main" val="0"/>
              </a:ext>
            </a:extLst>
          </a:blip>
          <a:srcRect/>
          <a:stretch>
            <a:fillRect/>
          </a:stretch>
        </p:blipFill>
        <p:spPr bwMode="auto">
          <a:xfrm>
            <a:off x="449679" y="1860039"/>
            <a:ext cx="9307370" cy="1161451"/>
          </a:xfrm>
          <a:prstGeom prst="rect">
            <a:avLst/>
          </a:prstGeom>
          <a:noFill/>
          <a:ln>
            <a:noFill/>
          </a:ln>
        </p:spPr>
      </p:pic>
    </p:spTree>
    <p:extLst>
      <p:ext uri="{BB962C8B-B14F-4D97-AF65-F5344CB8AC3E}">
        <p14:creationId xmlns:p14="http://schemas.microsoft.com/office/powerpoint/2010/main" val="2857349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8590548" y="1603606"/>
            <a:ext cx="3601452" cy="4953394"/>
          </a:xfrm>
        </p:spPr>
        <p:txBody>
          <a:bodyPr>
            <a:normAutofit/>
          </a:bodyPr>
          <a:lstStyle/>
          <a:p>
            <a:pPr>
              <a:lnSpc>
                <a:spcPct val="115000"/>
              </a:lnSpc>
              <a:spcBef>
                <a:spcPts val="0"/>
              </a:spcBef>
              <a:spcAft>
                <a:spcPts val="1000"/>
              </a:spcAft>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Portfolio Home contains:</a:t>
            </a:r>
          </a:p>
          <a:p>
            <a:pPr marL="342900" marR="0" lvl="0" indent="-342900">
              <a:lnSpc>
                <a:spcPct val="115000"/>
              </a:lnSpc>
              <a:spcBef>
                <a:spcPts val="0"/>
              </a:spcBef>
              <a:spcAft>
                <a:spcPts val="0"/>
              </a:spcAft>
              <a:buFont typeface="+mj-lt"/>
              <a:buAutoNum type="arabicPeriod"/>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Profile Picture </a:t>
            </a:r>
          </a:p>
          <a:p>
            <a:pPr marL="342900" marR="0" lvl="0" indent="-342900">
              <a:lnSpc>
                <a:spcPct val="115000"/>
              </a:lnSpc>
              <a:spcBef>
                <a:spcPts val="0"/>
              </a:spcBef>
              <a:spcAft>
                <a:spcPts val="0"/>
              </a:spcAft>
              <a:buFont typeface="+mj-lt"/>
              <a:buAutoNum type="arabicPeriod"/>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Introductory Video and Profile Summary</a:t>
            </a:r>
          </a:p>
          <a:p>
            <a:pPr marL="342900" marR="0" lvl="0" indent="-342900">
              <a:lnSpc>
                <a:spcPct val="115000"/>
              </a:lnSpc>
              <a:spcBef>
                <a:spcPts val="0"/>
              </a:spcBef>
              <a:spcAft>
                <a:spcPts val="1000"/>
              </a:spcAft>
              <a:buFont typeface="+mj-lt"/>
              <a:buAutoNum type="arabicPeriod"/>
            </a:pP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Profile Folders</a:t>
            </a:r>
          </a:p>
          <a:p>
            <a:endParaRPr lang="en-US" dirty="0">
              <a:solidFill>
                <a:schemeClr val="tx1"/>
              </a:solidFill>
            </a:endParaRPr>
          </a:p>
        </p:txBody>
      </p:sp>
      <p:sp>
        <p:nvSpPr>
          <p:cNvPr id="6" name="TextBox 5"/>
          <p:cNvSpPr txBox="1"/>
          <p:nvPr/>
        </p:nvSpPr>
        <p:spPr>
          <a:xfrm>
            <a:off x="766872" y="293361"/>
            <a:ext cx="1028456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B3. </a:t>
            </a:r>
            <a:r>
              <a:rPr lang="en-US" sz="4000" b="1" dirty="0" smtClean="0">
                <a:solidFill>
                  <a:schemeClr val="bg1"/>
                </a:solidFill>
                <a:effectLst>
                  <a:outerShdw blurRad="38100" dist="38100" dir="2700000" algn="tl">
                    <a:srgbClr val="000000">
                      <a:alpha val="43137"/>
                    </a:srgbClr>
                  </a:outerShdw>
                </a:effectLst>
              </a:rPr>
              <a:t>Navigation</a:t>
            </a:r>
            <a:endParaRPr lang="en-US" sz="4000" b="1" dirty="0">
              <a:solidFill>
                <a:schemeClr val="bg1"/>
              </a:solidFill>
              <a:effectLst>
                <a:outerShdw blurRad="38100" dist="38100" dir="2700000" algn="tl">
                  <a:srgbClr val="000000">
                    <a:alpha val="43137"/>
                  </a:srgbClr>
                </a:outerShdw>
              </a:effectLst>
            </a:endParaRPr>
          </a:p>
        </p:txBody>
      </p:sp>
      <p:pic>
        <p:nvPicPr>
          <p:cNvPr id="12" name="Picture 11" descr="profile_info"/>
          <p:cNvPicPr/>
          <p:nvPr/>
        </p:nvPicPr>
        <p:blipFill>
          <a:blip r:embed="rId5">
            <a:extLst>
              <a:ext uri="{28A0092B-C50C-407E-A947-70E740481C1C}">
                <a14:useLocalDpi xmlns:a14="http://schemas.microsoft.com/office/drawing/2010/main" val="0"/>
              </a:ext>
            </a:extLst>
          </a:blip>
          <a:srcRect/>
          <a:stretch>
            <a:fillRect/>
          </a:stretch>
        </p:blipFill>
        <p:spPr bwMode="auto">
          <a:xfrm>
            <a:off x="-1" y="1344835"/>
            <a:ext cx="8178625" cy="5023700"/>
          </a:xfrm>
          <a:prstGeom prst="rect">
            <a:avLst/>
          </a:prstGeom>
          <a:noFill/>
          <a:ln>
            <a:noFill/>
          </a:ln>
        </p:spPr>
      </p:pic>
    </p:spTree>
    <p:extLst>
      <p:ext uri="{BB962C8B-B14F-4D97-AF65-F5344CB8AC3E}">
        <p14:creationId xmlns:p14="http://schemas.microsoft.com/office/powerpoint/2010/main" val="1217357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8590548" y="1603606"/>
            <a:ext cx="3601452" cy="4953394"/>
          </a:xfrm>
        </p:spPr>
        <p:txBody>
          <a:bodyPr>
            <a:normAutofit/>
          </a:bodyPr>
          <a:lstStyle/>
          <a:p>
            <a:pPr algn="r">
              <a:lnSpc>
                <a:spcPct val="115000"/>
              </a:lnSpc>
              <a:spcBef>
                <a:spcPts val="0"/>
              </a:spcBef>
              <a:spcAft>
                <a:spcPts val="1000"/>
              </a:spcAft>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Portfolio Folders/Categories this category allow you create folder and create/edit Content.</a:t>
            </a:r>
          </a:p>
          <a:p>
            <a:endParaRPr lang="en-US" sz="3200" dirty="0">
              <a:solidFill>
                <a:schemeClr val="tx1"/>
              </a:solidFill>
            </a:endParaRPr>
          </a:p>
        </p:txBody>
      </p:sp>
      <p:sp>
        <p:nvSpPr>
          <p:cNvPr id="6" name="TextBox 5"/>
          <p:cNvSpPr txBox="1"/>
          <p:nvPr/>
        </p:nvSpPr>
        <p:spPr>
          <a:xfrm>
            <a:off x="766872" y="293361"/>
            <a:ext cx="1028456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B3. </a:t>
            </a:r>
            <a:r>
              <a:rPr lang="en-US" sz="4000" b="1" dirty="0" smtClean="0">
                <a:solidFill>
                  <a:schemeClr val="bg1"/>
                </a:solidFill>
                <a:effectLst>
                  <a:outerShdw blurRad="38100" dist="38100" dir="2700000" algn="tl">
                    <a:srgbClr val="000000">
                      <a:alpha val="43137"/>
                    </a:srgbClr>
                  </a:outerShdw>
                </a:effectLst>
              </a:rPr>
              <a:t>Navigation</a:t>
            </a:r>
            <a:endParaRPr lang="en-US" sz="4000" b="1" dirty="0">
              <a:solidFill>
                <a:schemeClr val="bg1"/>
              </a:solidFill>
              <a:effectLst>
                <a:outerShdw blurRad="38100" dist="38100" dir="2700000" algn="tl">
                  <a:srgbClr val="000000">
                    <a:alpha val="43137"/>
                  </a:srgbClr>
                </a:outerShdw>
              </a:effectLst>
            </a:endParaRPr>
          </a:p>
        </p:txBody>
      </p:sp>
      <p:pic>
        <p:nvPicPr>
          <p:cNvPr id="8" name="Picture 7" descr="create"/>
          <p:cNvPicPr/>
          <p:nvPr/>
        </p:nvPicPr>
        <p:blipFill>
          <a:blip r:embed="rId5">
            <a:extLst>
              <a:ext uri="{28A0092B-C50C-407E-A947-70E740481C1C}">
                <a14:useLocalDpi xmlns:a14="http://schemas.microsoft.com/office/drawing/2010/main" val="0"/>
              </a:ext>
            </a:extLst>
          </a:blip>
          <a:srcRect/>
          <a:stretch>
            <a:fillRect/>
          </a:stretch>
        </p:blipFill>
        <p:spPr bwMode="auto">
          <a:xfrm>
            <a:off x="-5365" y="1342057"/>
            <a:ext cx="8529925" cy="5026477"/>
          </a:xfrm>
          <a:prstGeom prst="rect">
            <a:avLst/>
          </a:prstGeom>
          <a:noFill/>
          <a:ln>
            <a:noFill/>
          </a:ln>
        </p:spPr>
      </p:pic>
    </p:spTree>
    <p:extLst>
      <p:ext uri="{BB962C8B-B14F-4D97-AF65-F5344CB8AC3E}">
        <p14:creationId xmlns:p14="http://schemas.microsoft.com/office/powerpoint/2010/main" val="362925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8590548" y="1505218"/>
            <a:ext cx="3601452" cy="4953394"/>
          </a:xfrm>
        </p:spPr>
        <p:txBody>
          <a:bodyPr>
            <a:normAutofit fontScale="85000" lnSpcReduction="10000"/>
          </a:bodyPr>
          <a:lstStyle/>
          <a:p>
            <a:pPr algn="r">
              <a:lnSpc>
                <a:spcPct val="115000"/>
              </a:lnSpc>
              <a:spcBef>
                <a:spcPts val="0"/>
              </a:spcBef>
              <a:spcAft>
                <a:spcPts val="1000"/>
              </a:spcAft>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Portfolio Information contains:</a:t>
            </a:r>
          </a:p>
          <a:p>
            <a:pPr marL="342900" marR="0" lvl="0" indent="-342900">
              <a:lnSpc>
                <a:spcPct val="115000"/>
              </a:lnSpc>
              <a:spcBef>
                <a:spcPts val="0"/>
              </a:spcBef>
              <a:spcAft>
                <a:spcPts val="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Personal Information</a:t>
            </a:r>
          </a:p>
          <a:p>
            <a:pPr marL="342900" marR="0" lvl="0" indent="-342900">
              <a:lnSpc>
                <a:spcPct val="115000"/>
              </a:lnSpc>
              <a:spcBef>
                <a:spcPts val="0"/>
              </a:spcBef>
              <a:spcAft>
                <a:spcPts val="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Academic Information</a:t>
            </a:r>
          </a:p>
          <a:p>
            <a:pPr marL="342900" marR="0" lvl="0" indent="-342900">
              <a:lnSpc>
                <a:spcPct val="115000"/>
              </a:lnSpc>
              <a:spcBef>
                <a:spcPts val="0"/>
              </a:spcBef>
              <a:spcAft>
                <a:spcPts val="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Work Experience</a:t>
            </a:r>
          </a:p>
          <a:p>
            <a:pPr marL="342900" marR="0" lvl="0" indent="-342900">
              <a:lnSpc>
                <a:spcPct val="115000"/>
              </a:lnSpc>
              <a:spcBef>
                <a:spcPts val="0"/>
              </a:spcBef>
              <a:spcAft>
                <a:spcPts val="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CV/</a:t>
            </a:r>
            <a:r>
              <a:rPr lang="en-US" sz="32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Europass</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CV</a:t>
            </a:r>
          </a:p>
          <a:p>
            <a:pPr marL="342900" marR="0" lvl="0" indent="-342900">
              <a:lnSpc>
                <a:spcPct val="115000"/>
              </a:lnSpc>
              <a:spcBef>
                <a:spcPts val="0"/>
              </a:spcBef>
              <a:spcAft>
                <a:spcPts val="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Introduction Video</a:t>
            </a:r>
          </a:p>
          <a:p>
            <a:pPr marL="342900" marR="0" lvl="0" indent="-342900">
              <a:lnSpc>
                <a:spcPct val="115000"/>
              </a:lnSpc>
              <a:spcBef>
                <a:spcPts val="0"/>
              </a:spcBef>
              <a:spcAft>
                <a:spcPts val="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Personal Statement</a:t>
            </a:r>
          </a:p>
          <a:p>
            <a:pPr marL="342900" marR="0" lvl="0" indent="-342900">
              <a:lnSpc>
                <a:spcPct val="115000"/>
              </a:lnSpc>
              <a:spcBef>
                <a:spcPts val="0"/>
              </a:spcBef>
              <a:spcAft>
                <a:spcPts val="1000"/>
              </a:spcAft>
              <a:buFont typeface="+mj-lt"/>
              <a:buAutoNum type="arabicPeriod"/>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Tag your </a:t>
            </a:r>
            <a:r>
              <a:rPr lang="en-US" sz="3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Portfolio</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66872" y="293361"/>
            <a:ext cx="1028456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B3. </a:t>
            </a:r>
            <a:r>
              <a:rPr lang="en-US" sz="4000" b="1" dirty="0" smtClean="0">
                <a:solidFill>
                  <a:schemeClr val="bg1"/>
                </a:solidFill>
                <a:effectLst>
                  <a:outerShdw blurRad="38100" dist="38100" dir="2700000" algn="tl">
                    <a:srgbClr val="000000">
                      <a:alpha val="43137"/>
                    </a:srgbClr>
                  </a:outerShdw>
                </a:effectLst>
              </a:rPr>
              <a:t>Navigation</a:t>
            </a:r>
            <a:endParaRPr lang="en-US" sz="4000" b="1" dirty="0">
              <a:solidFill>
                <a:schemeClr val="bg1"/>
              </a:solidFill>
              <a:effectLst>
                <a:outerShdw blurRad="38100" dist="38100" dir="2700000" algn="tl">
                  <a:srgbClr val="000000">
                    <a:alpha val="43137"/>
                  </a:srgbClr>
                </a:outerShdw>
              </a:effectLst>
            </a:endParaRPr>
          </a:p>
        </p:txBody>
      </p:sp>
      <p:pic>
        <p:nvPicPr>
          <p:cNvPr id="11" name="Picture 10" descr="Navigation Info"/>
          <p:cNvPicPr/>
          <p:nvPr/>
        </p:nvPicPr>
        <p:blipFill>
          <a:blip r:embed="rId5">
            <a:extLst>
              <a:ext uri="{28A0092B-C50C-407E-A947-70E740481C1C}">
                <a14:useLocalDpi xmlns:a14="http://schemas.microsoft.com/office/drawing/2010/main" val="0"/>
              </a:ext>
            </a:extLst>
          </a:blip>
          <a:srcRect/>
          <a:stretch>
            <a:fillRect/>
          </a:stretch>
        </p:blipFill>
        <p:spPr bwMode="auto">
          <a:xfrm>
            <a:off x="358188" y="1595295"/>
            <a:ext cx="8232359" cy="4773240"/>
          </a:xfrm>
          <a:prstGeom prst="rect">
            <a:avLst/>
          </a:prstGeom>
          <a:noFill/>
          <a:ln>
            <a:noFill/>
          </a:ln>
        </p:spPr>
      </p:pic>
    </p:spTree>
    <p:extLst>
      <p:ext uri="{BB962C8B-B14F-4D97-AF65-F5344CB8AC3E}">
        <p14:creationId xmlns:p14="http://schemas.microsoft.com/office/powerpoint/2010/main" val="2369040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049" y="-362931"/>
            <a:ext cx="2147404" cy="2147404"/>
          </a:xfrm>
          <a:prstGeom prst="rect">
            <a:avLst/>
          </a:prstGeom>
        </p:spPr>
      </p:pic>
      <p:sp>
        <p:nvSpPr>
          <p:cNvPr id="9" name="TextBox 8"/>
          <p:cNvSpPr txBox="1"/>
          <p:nvPr/>
        </p:nvSpPr>
        <p:spPr>
          <a:xfrm>
            <a:off x="3533807" y="6368535"/>
            <a:ext cx="8724181" cy="369332"/>
          </a:xfrm>
          <a:prstGeom prst="rect">
            <a:avLst/>
          </a:prstGeom>
          <a:noFill/>
        </p:spPr>
        <p:txBody>
          <a:bodyPr wrap="square" rtlCol="0">
            <a:spAutoFit/>
          </a:bodyPr>
          <a:lstStyle/>
          <a:p>
            <a:r>
              <a:rPr lang="en-GB" sz="900" dirty="0">
                <a:latin typeface="+mj-lt"/>
              </a:rPr>
              <a:t>This project is supported by the EU. Any communication or publication related to the Project made by the beneficiaries jointly or individually in any form and using any means, shall indicate that it reflects only the author's view and that the NA and the Commission are not responsible for any use that may be made of the information it contains.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6807" y="6027724"/>
            <a:ext cx="1589258" cy="344265"/>
          </a:xfrm>
          <a:prstGeom prst="rect">
            <a:avLst/>
          </a:prstGeom>
        </p:spPr>
      </p:pic>
      <p:sp>
        <p:nvSpPr>
          <p:cNvPr id="4" name="Content Placeholder 3"/>
          <p:cNvSpPr>
            <a:spLocks noGrp="1"/>
          </p:cNvSpPr>
          <p:nvPr>
            <p:ph idx="1"/>
          </p:nvPr>
        </p:nvSpPr>
        <p:spPr>
          <a:xfrm>
            <a:off x="9264316" y="1991420"/>
            <a:ext cx="2640137" cy="4953394"/>
          </a:xfrm>
        </p:spPr>
        <p:txBody>
          <a:bodyPr>
            <a:normAutofit/>
          </a:bodyPr>
          <a:lstStyle/>
          <a:p>
            <a:pPr algn="r"/>
            <a:r>
              <a:rPr lang="en-US" sz="2800" dirty="0">
                <a:solidFill>
                  <a:schemeClr val="tx1"/>
                </a:solidFill>
              </a:rPr>
              <a:t>Account Settings allow you change your EDIPUS DPP Password</a:t>
            </a:r>
          </a:p>
        </p:txBody>
      </p:sp>
      <p:sp>
        <p:nvSpPr>
          <p:cNvPr id="6" name="TextBox 5"/>
          <p:cNvSpPr txBox="1"/>
          <p:nvPr/>
        </p:nvSpPr>
        <p:spPr>
          <a:xfrm>
            <a:off x="766872" y="293361"/>
            <a:ext cx="1028456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B3. </a:t>
            </a:r>
            <a:r>
              <a:rPr lang="en-US" sz="4000" b="1" dirty="0" smtClean="0">
                <a:solidFill>
                  <a:schemeClr val="bg1"/>
                </a:solidFill>
                <a:effectLst>
                  <a:outerShdw blurRad="38100" dist="38100" dir="2700000" algn="tl">
                    <a:srgbClr val="000000">
                      <a:alpha val="43137"/>
                    </a:srgbClr>
                  </a:outerShdw>
                </a:effectLst>
              </a:rPr>
              <a:t>Navigation</a:t>
            </a:r>
            <a:endParaRPr lang="en-US" sz="4000" b="1" dirty="0">
              <a:solidFill>
                <a:schemeClr val="bg1"/>
              </a:solidFill>
              <a:effectLst>
                <a:outerShdw blurRad="38100" dist="38100" dir="2700000" algn="tl">
                  <a:srgbClr val="000000">
                    <a:alpha val="43137"/>
                  </a:srgbClr>
                </a:outerShdw>
              </a:effectLst>
            </a:endParaRPr>
          </a:p>
        </p:txBody>
      </p:sp>
      <p:pic>
        <p:nvPicPr>
          <p:cNvPr id="8" name="Picture 7" descr="Navigation Settings"/>
          <p:cNvPicPr/>
          <p:nvPr/>
        </p:nvPicPr>
        <p:blipFill>
          <a:blip r:embed="rId5">
            <a:extLst>
              <a:ext uri="{28A0092B-C50C-407E-A947-70E740481C1C}">
                <a14:useLocalDpi xmlns:a14="http://schemas.microsoft.com/office/drawing/2010/main" val="0"/>
              </a:ext>
            </a:extLst>
          </a:blip>
          <a:srcRect/>
          <a:stretch>
            <a:fillRect/>
          </a:stretch>
        </p:blipFill>
        <p:spPr bwMode="auto">
          <a:xfrm>
            <a:off x="286000" y="1505217"/>
            <a:ext cx="8912328" cy="1671120"/>
          </a:xfrm>
          <a:prstGeom prst="rect">
            <a:avLst/>
          </a:prstGeom>
          <a:noFill/>
          <a:ln>
            <a:noFill/>
          </a:ln>
        </p:spPr>
      </p:pic>
      <p:pic>
        <p:nvPicPr>
          <p:cNvPr id="12" name="Picture 11" descr="psw"/>
          <p:cNvPicPr/>
          <p:nvPr/>
        </p:nvPicPr>
        <p:blipFill>
          <a:blip r:embed="rId6">
            <a:extLst>
              <a:ext uri="{28A0092B-C50C-407E-A947-70E740481C1C}">
                <a14:useLocalDpi xmlns:a14="http://schemas.microsoft.com/office/drawing/2010/main" val="0"/>
              </a:ext>
            </a:extLst>
          </a:blip>
          <a:srcRect/>
          <a:stretch>
            <a:fillRect/>
          </a:stretch>
        </p:blipFill>
        <p:spPr bwMode="auto">
          <a:xfrm>
            <a:off x="220012" y="3080690"/>
            <a:ext cx="8978316" cy="3117440"/>
          </a:xfrm>
          <a:prstGeom prst="rect">
            <a:avLst/>
          </a:prstGeom>
          <a:noFill/>
          <a:ln>
            <a:noFill/>
          </a:ln>
        </p:spPr>
      </p:pic>
    </p:spTree>
    <p:extLst>
      <p:ext uri="{BB962C8B-B14F-4D97-AF65-F5344CB8AC3E}">
        <p14:creationId xmlns:p14="http://schemas.microsoft.com/office/powerpoint/2010/main" val="120796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2693</TotalTime>
  <Words>496</Words>
  <Application>Microsoft Office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Segoe UI</vt:lpstr>
      <vt:lpstr>Segoe UI Light</vt:lpstr>
      <vt:lpstr>Times New Roman</vt:lpstr>
      <vt:lpstr>WelcomeDoc</vt:lpstr>
      <vt:lpstr>EUROPEAN DIGITAL PORTFOLIO  FOR UNIVERSITY STUDENTS</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EDIPUS</dc:title>
  <dc:creator>Elpida Christou</dc:creator>
  <cp:lastModifiedBy>EAECNet User3</cp:lastModifiedBy>
  <cp:revision>111</cp:revision>
  <dcterms:created xsi:type="dcterms:W3CDTF">2016-11-15T09:13:12Z</dcterms:created>
  <dcterms:modified xsi:type="dcterms:W3CDTF">2017-08-09T10:34:23Z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